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aleway"/>
      <p:regular r:id="rId36"/>
      <p:bold r:id="rId37"/>
      <p:italic r:id="rId38"/>
      <p:boldItalic r:id="rId39"/>
    </p:embeddedFont>
    <p:embeddedFont>
      <p:font typeface="Lato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regular.fntdata"/><Relationship Id="rId20" Type="http://schemas.openxmlformats.org/officeDocument/2006/relationships/slide" Target="slides/slide15.xml"/><Relationship Id="rId42" Type="http://schemas.openxmlformats.org/officeDocument/2006/relationships/font" Target="fonts/Lato-italic.fntdata"/><Relationship Id="rId41" Type="http://schemas.openxmlformats.org/officeDocument/2006/relationships/font" Target="fonts/Lato-bold.fntdata"/><Relationship Id="rId22" Type="http://schemas.openxmlformats.org/officeDocument/2006/relationships/slide" Target="slides/slide17.xml"/><Relationship Id="rId44" Type="http://schemas.openxmlformats.org/officeDocument/2006/relationships/font" Target="fonts/HelveticaNeue-regular.fntdata"/><Relationship Id="rId21" Type="http://schemas.openxmlformats.org/officeDocument/2006/relationships/slide" Target="slides/slide16.xml"/><Relationship Id="rId43" Type="http://schemas.openxmlformats.org/officeDocument/2006/relationships/font" Target="fonts/Lato-bold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-italic.fntdata"/><Relationship Id="rId23" Type="http://schemas.openxmlformats.org/officeDocument/2006/relationships/slide" Target="slides/slide18.xml"/><Relationship Id="rId45" Type="http://schemas.openxmlformats.org/officeDocument/2006/relationships/font" Target="fonts/HelveticaNeu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HelveticaNeue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aleway-bold.fntdata"/><Relationship Id="rId14" Type="http://schemas.openxmlformats.org/officeDocument/2006/relationships/slide" Target="slides/slide9.xml"/><Relationship Id="rId36" Type="http://schemas.openxmlformats.org/officeDocument/2006/relationships/font" Target="fonts/Raleway-regular.fntdata"/><Relationship Id="rId17" Type="http://schemas.openxmlformats.org/officeDocument/2006/relationships/slide" Target="slides/slide12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1.xml"/><Relationship Id="rId38" Type="http://schemas.openxmlformats.org/officeDocument/2006/relationships/font" Target="fonts/Ralew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12381bbf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c12381bbf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c12381bbf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c12381bbf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6c12381bbf_1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6c12381bbf_1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c12381bbf_1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c12381bbf_1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c12381bbf_1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c12381bbf_1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6bf5278ff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6bf5278ff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c12381bbf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c12381bbf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c12381bbf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c12381bbf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c12381bbf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c12381bbf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c12381bbf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c12381bbf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6bf5278ff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6bf5278ff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c12381bbf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c12381bbf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6c12381bbf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6c12381bbf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c12381bb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c12381bb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c12381bbf_6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c12381bbf_6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c12381bbf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c12381bbf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bf5278ffa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bf5278ffa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bf5278ffa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bf5278ffa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c12381bbf_6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c12381bbf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bf5278ff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bf5278ff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bf5278ff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bf5278ff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f5278ffa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f5278ffa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f5278ffa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f5278ffa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bf5278ff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bf5278ff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bf5278ff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bf5278ff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c12381bbf_6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c12381bbf_6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bf5278ffa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bf5278ffa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c12381bbf_6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c12381bbf_6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c12381bbf_6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c12381bbf_6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7.png"/><Relationship Id="rId5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Movie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</a:t>
            </a:r>
            <a:r>
              <a:rPr lang="en"/>
              <a:t> System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384850" y="37617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Team Name: Next Movie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chemeClr val="dk1"/>
                </a:solidFill>
              </a:rPr>
              <a:t>Kalin Pu, Jiazhen Tang, Xiangshi Sun, Liang Han, Yiqin Zhu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Methods in our project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system will be implemented using both demographic-based filtering and content-based filtering.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used TMDB 5000 movie dataset, load the dataset and transfer the data format from JSON to pandas dataframe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 exploration of the data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information on the columns types in the dataset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Brief explanation of the code</a:t>
            </a:r>
            <a:endParaRPr b="0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81675" y="206440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What characteristics of a movie generate higher revenue.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Average movie ratings for some specific production companies.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Average movie ratings for some specific production countries.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Top 100 most revenue movies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Top 100 most commented movies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7780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4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Let’s move to the jupyter notebook</a:t>
            </a:r>
            <a:endParaRPr b="0" sz="24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the code recommendation we can see that use weighted rating to generate recommendations based on the user demographic attributes.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 calculate weighted rating score for each movie we have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qualified_movies_demographic['weighted_score'] = qualified_movies_demographic.appl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y(weighted_rating_score, axis=1)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recommendation results from Demographic Based method</a:t>
            </a:r>
            <a:endParaRPr sz="1800"/>
          </a:p>
        </p:txBody>
      </p:sp>
      <p:sp>
        <p:nvSpPr>
          <p:cNvPr id="167" name="Google Shape;167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movies we recommend are all have a large amount of review counts and high review scores.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 a weighted rating score formula to calculate each movies’ score.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 of demographic based method: 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are The Shawshank Redemption”, “Fight Club”, “The Godfather”, “Pulp Fiction”, “The Dark Knight” and “Star Wars”.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 - Recommendation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Movies Recommendation Results Analysis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 Based method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Based method using Movie Overviews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Based method using Movie Metadata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Based method using Movie Metadata and vote scores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525300" y="1362550"/>
            <a:ext cx="8093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 - using Movie Overviews</a:t>
            </a:r>
            <a:endParaRPr/>
          </a:p>
        </p:txBody>
      </p:sp>
      <p:sp>
        <p:nvSpPr>
          <p:cNvPr id="179" name="Google Shape;179;p28"/>
          <p:cNvSpPr txBox="1"/>
          <p:nvPr>
            <p:ph idx="1" type="body"/>
          </p:nvPr>
        </p:nvSpPr>
        <p:spPr>
          <a:xfrm>
            <a:off x="727650" y="2228075"/>
            <a:ext cx="7688700" cy="14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Overall, we compute pairwise similarity scores for all movies based on the overviews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1st, we compute Term Frequency-Inverse Document Frequency (TF-IDF) vectors for each overview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2nd, we compute cosine similarity, a numeric quantity, that denotes the similarity between two movies</a:t>
            </a:r>
            <a:endParaRPr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850" y="3572675"/>
            <a:ext cx="4659540" cy="11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625" y="494725"/>
            <a:ext cx="5953125" cy="225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750" y="2826300"/>
            <a:ext cx="5336300" cy="22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544350" y="1344975"/>
            <a:ext cx="78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 - using Movie Metadata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729450" y="2078875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parse the stringified features into python objects and build features list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925" y="2571774"/>
            <a:ext cx="7599201" cy="11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0"/>
          <p:cNvSpPr txBox="1"/>
          <p:nvPr>
            <p:ph idx="1" type="body"/>
          </p:nvPr>
        </p:nvSpPr>
        <p:spPr>
          <a:xfrm>
            <a:off x="727650" y="4039400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CountVectorizer() instead of TF-IDF, don’t want to down-weight the presence of an element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50" y="512275"/>
            <a:ext cx="58674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850" y="2840875"/>
            <a:ext cx="4759204" cy="209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Introduction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we do:  movie recommendation system and movie revenue prediction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recommendation system would be used mainly for users who would like to watch movies, and revenue prediction system for investors.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Demographic-based filtering and content-based filtering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the database and make meaningful recommendations on a list of movies that the user may enjoy base on the content and popularity of the entries. </a:t>
            </a:r>
            <a:b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		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		 	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	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544350" y="1344975"/>
            <a:ext cx="78738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 Based Filtering - using Movie Metadata and voting scores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727650" y="2658200"/>
            <a:ext cx="7688700" cy="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besides similarity, the ratings and popularity of a movie should be considered as well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add a mechanism to remove bad movies and recommend high rated similar movies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625" y="484175"/>
            <a:ext cx="4883350" cy="215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2625" y="2636475"/>
            <a:ext cx="6257925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2625" y="2998425"/>
            <a:ext cx="3441301" cy="20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 - Revenue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2325" y="1938925"/>
            <a:ext cx="6003718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 - </a:t>
            </a:r>
            <a:r>
              <a:rPr lang="en"/>
              <a:t>Revenue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75" y="1965850"/>
            <a:ext cx="3921518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 - </a:t>
            </a:r>
            <a:r>
              <a:rPr lang="en"/>
              <a:t>Revenue Prediction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300" y="1965850"/>
            <a:ext cx="6736357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and Results - Revenue Prediction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729450" y="1853850"/>
            <a:ext cx="7688700" cy="24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 Revenue Prediction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= 140682 * budget + 2289*release date + 775034*run time + 268278 *vote count – 1562024 * vote average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= 166008 * budget - 10344*release date + 470666*run time + 288108 *vote count – 1346243 * vote average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 Movie Recommendation</a:t>
            </a:r>
            <a:endParaRPr/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729450" y="1853850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results from Demographic Based method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Recommendation results from Content Based method using Movie Overviews.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results from Content Based method using Movie Metadata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 results from Content Based method using Movie Metadata and vote scores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-  Revenue Prediction</a:t>
            </a:r>
            <a:endParaRPr/>
          </a:p>
        </p:txBody>
      </p:sp>
      <p:sp>
        <p:nvSpPr>
          <p:cNvPr id="249" name="Google Shape;249;p3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Interpretation of modes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= 140682 * budget + 2289*release date + 775034*run time + 268278 *vote count – 1562024 * vote average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Revenue = 166008 * budget - 10344*release date + 470666*run time + 288108 *vote count – 1346243 * vote average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Comparison and key observations: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date has more explanatory power than year in our prediction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Drama films are earning less in recent year (&gt;2010).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uture Work</a:t>
            </a:r>
            <a:endParaRPr/>
          </a:p>
        </p:txBody>
      </p:sp>
      <p:sp>
        <p:nvSpPr>
          <p:cNvPr id="255" name="Google Shape;255;p40"/>
          <p:cNvSpPr txBox="1"/>
          <p:nvPr>
            <p:ph idx="1" type="body"/>
          </p:nvPr>
        </p:nvSpPr>
        <p:spPr>
          <a:xfrm>
            <a:off x="653250" y="21096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Combine the advantage of demographic-based filtering and content-based filtering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weights can be added towards the director perspective in </a:t>
            </a: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content-based approach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Movies recommendation using metadata can be improved, besides  meta data similarity,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 more data and resources from actors, directors and investors to improve the completion of model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261" name="Google Shape;261;p4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Demographic-based filtering and content-based filtering techniques work efficiently with our project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result show the success of revenue prediction and 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recommendation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system work properly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Solutions have met the expectations 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 Introduction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Liang Han,  Silicon Valley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Jiazhen Tang,  </a:t>
            </a:r>
            <a:r>
              <a:rPr lang="en"/>
              <a:t>Silicon Valley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Kalin Pu, Silicon Valley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Xiangshi Sun, Boston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Yiqin Zhu, Silicon Valley campus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2"/>
          <p:cNvSpPr txBox="1"/>
          <p:nvPr>
            <p:ph type="title"/>
          </p:nvPr>
        </p:nvSpPr>
        <p:spPr>
          <a:xfrm>
            <a:off x="1039150" y="2059200"/>
            <a:ext cx="7645800" cy="237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 You!</a:t>
            </a:r>
            <a:endParaRPr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Predicting Movie Revenue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621750" y="1853850"/>
            <a:ext cx="7688700" cy="28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1.Plot the average movie revenue by genres.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Split data into train and test model based on the year the movie launched, basically we are using historical revenue data to predict more recent movie revenue data. 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Regression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Test coefficient significance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5.Test on our test data set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6.Plot predicted revenue with actual revenue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7. Boxplot the top highest rating movie by genres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- Predicting Movie Revenue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recommend the movies generally for all the users.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 a list of movies they may like or watch based on a movie users enjoy or watched.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Experiments</a:t>
            </a:r>
            <a:endParaRPr/>
          </a:p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Demographic Filtering -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Trending now for All Users</a:t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5900" y="1611475"/>
            <a:ext cx="4165050" cy="332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Experiments</a:t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6900" y="2033175"/>
            <a:ext cx="3893542" cy="29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498450" y="2195625"/>
            <a:ext cx="21678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Content Based Filtering - using Movie Overviews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729450" y="2078875"/>
            <a:ext cx="23541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Content Based Filtering - using Movie Metadata ('genres', 'keywords', 'cast', 'crew', 'production_companies')</a:t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950" y="2006250"/>
            <a:ext cx="4379047" cy="29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Experiments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1"/>
          <p:cNvSpPr txBox="1"/>
          <p:nvPr>
            <p:ph idx="1" type="body"/>
          </p:nvPr>
        </p:nvSpPr>
        <p:spPr>
          <a:xfrm>
            <a:off x="729450" y="2078875"/>
            <a:ext cx="2435100" cy="24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Content Based Filtering - using Movie Metadata ('genres', 'keywords', 'cast', 'crew', 'production_companies') and voting scores</a:t>
            </a: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6950" y="2006250"/>
            <a:ext cx="3968868" cy="298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